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9"/>
    <a:srgbClr val="FFFF66"/>
    <a:srgbClr val="E96333"/>
    <a:srgbClr val="CC0000"/>
    <a:srgbClr val="D368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D4DB2-7776-48D7-9FE4-C682ECD15FE2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4791C-CD06-4AEA-8069-7D03ED6980E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791C-CD06-4AEA-8069-7D03ED6980EB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791C-CD06-4AEA-8069-7D03ED6980EB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134E61-975F-4A60-AF76-E5592B0446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EF07-A933-4BBE-9E43-32A243808B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F3A-958C-4F18-8DAB-C6B5056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74F-C00C-40AB-8556-C378F49120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114B0C-4EA3-40DA-8EB0-339C1239D4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39F2-2DBB-4F9F-BF8F-6FCDCB09297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50B-E56D-4625-B7C5-627D1090A7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4B8D-D84B-4DBD-B24D-EB58B7951D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B492-402D-4839-8DD7-176F841770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8551-2466-460D-B788-1C05AC1216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410648-25C0-4646-B76C-60A5751413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305F46-1AF9-4530-9C0A-250C278337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Tm="7000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ylwia\Desktop\XVII%20Sesja%20Sejmu%20Dzieci%20i%20M&#322;odzie&#380;y\k.%20krawczyk%20to%20co%20w%20zyciu%20wazn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e770452824b1f31bc5d1aca85a0d0e59,20,19,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8098482" cy="55892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pl-PL" sz="4800" b="1" i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“Człowiek </a:t>
            </a:r>
            <a:r>
              <a:rPr lang="pl-PL" sz="4800" b="1" i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tyle  jest  </a:t>
            </a:r>
            <a:r>
              <a:rPr lang="pl-PL" sz="4800" b="1" i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wart </a:t>
            </a:r>
            <a:r>
              <a:rPr lang="pl-PL" sz="4800" b="1" i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pl-PL" sz="4800" b="1" i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4800" b="1" i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ile </a:t>
            </a:r>
            <a:r>
              <a:rPr lang="pl-PL" sz="4800" b="1" i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może </a:t>
            </a:r>
            <a:br>
              <a:rPr lang="pl-PL" sz="4800" b="1" i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4800" b="1" i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pl-PL" sz="4800" b="1" i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4800" b="1" i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dać </a:t>
            </a:r>
            <a:r>
              <a:rPr lang="pl-PL" sz="4800" b="1" i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drugiemu człowiekowi”</a:t>
            </a:r>
          </a:p>
        </p:txBody>
      </p:sp>
      <p:pic>
        <p:nvPicPr>
          <p:cNvPr id="9" name="k. krawczyk to co w zyciu waz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k,MTc0MDkxMjYsNDA3OTcw,f,sedu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418358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0"/>
            <a:ext cx="8229600" cy="759460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pl-PL" sz="4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C0000"/>
              </a:solidFill>
            </a:endParaRPr>
          </a:p>
          <a:p>
            <a:pPr algn="r">
              <a:buFont typeface="Wingdings" pitchFamily="2" charset="2"/>
              <a:buNone/>
            </a:pP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</a:rPr>
              <a:t>Wolontariusze </a:t>
            </a:r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</a:rPr>
              <a:t>nie tylko działają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</a:rPr>
              <a:t>w </a:t>
            </a:r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</a:rPr>
              <a:t>WOŚP, </a:t>
            </a:r>
          </a:p>
          <a:p>
            <a:pPr algn="r">
              <a:buFont typeface="Wingdings" pitchFamily="2" charset="2"/>
              <a:buNone/>
            </a:pPr>
            <a:endParaRPr lang="pl-P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-18"/>
            </a:endParaRPr>
          </a:p>
          <a:p>
            <a:pPr algn="r">
              <a:buFont typeface="Wingdings" pitchFamily="2" charset="2"/>
              <a:buNone/>
            </a:pPr>
            <a:endParaRPr lang="pl-P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-18"/>
            </a:endParaRPr>
          </a:p>
          <a:p>
            <a:pPr algn="r">
              <a:buFont typeface="Wingdings" pitchFamily="2" charset="2"/>
              <a:buNone/>
            </a:pPr>
            <a:endParaRPr lang="pl-P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-18"/>
            </a:endParaRPr>
          </a:p>
          <a:p>
            <a:pPr algn="r">
              <a:buFont typeface="Wingdings" pitchFamily="2" charset="2"/>
              <a:buNone/>
            </a:pP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-18"/>
            </a:endParaRPr>
          </a:p>
          <a:p>
            <a:pPr algn="r">
              <a:buFont typeface="Wingdings" pitchFamily="2" charset="2"/>
              <a:buNone/>
            </a:pP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-18"/>
            </a:endParaRPr>
          </a:p>
          <a:p>
            <a:pPr algn="r">
              <a:buFont typeface="Wingdings" pitchFamily="2" charset="2"/>
              <a:buNone/>
            </a:pP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</a:rPr>
              <a:t>ale </a:t>
            </a:r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</a:rPr>
              <a:t>także w wielu innych formach wspierania potrzebujących, np.: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00_36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324544" y="5229200"/>
            <a:ext cx="8229600" cy="1252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PRACA Z OSOBAMI NIEPEŁNOSPRAWNYMI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5013176"/>
            <a:ext cx="8229600" cy="4525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4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POMOC OSOBOM STARSZYM LUB SAMOTNYM</a:t>
            </a:r>
          </a:p>
        </p:txBody>
      </p:sp>
      <p:pic>
        <p:nvPicPr>
          <p:cNvPr id="13317" name="Picture 5" descr="gdfhfhfrtyr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60350"/>
            <a:ext cx="7124700" cy="4721225"/>
          </a:xfrm>
          <a:prstGeom prst="snip2Same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z5031550X"/>
          <p:cNvPicPr>
            <a:picLocks noChangeAspect="1" noChangeArrowheads="1"/>
          </p:cNvPicPr>
          <p:nvPr/>
        </p:nvPicPr>
        <p:blipFill>
          <a:blip r:embed="rId2" cstate="print"/>
          <a:srcRect b="7455"/>
          <a:stretch>
            <a:fillRect/>
          </a:stretch>
        </p:blipFill>
        <p:spPr bwMode="auto">
          <a:xfrm>
            <a:off x="395536" y="1484784"/>
            <a:ext cx="828013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44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pl-PL" sz="44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WSPIERANIE OSÓB CHORYCH </a:t>
            </a:r>
            <a:r>
              <a:rPr lang="pl-PL" sz="4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pl-PL" sz="4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 </a:t>
            </a:r>
            <a:r>
              <a:rPr lang="pl-PL" sz="44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HOSPICJACH</a:t>
            </a:r>
            <a:endParaRPr lang="pl-PL" sz="44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noFill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30-36_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89690"/>
            <a:ext cx="6048672" cy="5222852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476672"/>
            <a:ext cx="7715200" cy="5472906"/>
          </a:xfrm>
        </p:spPr>
        <p:txBody>
          <a:bodyPr>
            <a:scene3d>
              <a:camera prst="orthographicFront"/>
              <a:lightRig rig="threePt" dir="t"/>
            </a:scene3d>
            <a:sp3d extrusionH="57150" prstMaterial="dkEdge">
              <a:bevelT w="101600" h="57150"/>
              <a:bevelB w="63500" h="50800"/>
              <a:extrusionClr>
                <a:schemeClr val="tx1"/>
              </a:extrusion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pl-PL" dirty="0">
                <a:solidFill>
                  <a:srgbClr val="00B050"/>
                </a:solidFill>
                <a:latin typeface="Century Schoolbook" pitchFamily="18" charset="0"/>
              </a:rPr>
              <a:t>INTEGROWANIE SIĘ Z DZIEĆMI Z DOMÓW DZIECKA</a:t>
            </a:r>
          </a:p>
          <a:p>
            <a:pPr algn="ctr">
              <a:buFont typeface="Wingdings" pitchFamily="2" charset="2"/>
              <a:buNone/>
            </a:pPr>
            <a:endParaRPr lang="pl-PL" dirty="0">
              <a:solidFill>
                <a:srgbClr val="00B050"/>
              </a:solidFill>
              <a:latin typeface="Century Schoolbook" pitchFamily="18" charset="0"/>
            </a:endParaRPr>
          </a:p>
          <a:p>
            <a:pPr algn="ctr">
              <a:buFont typeface="Wingdings" pitchFamily="2" charset="2"/>
              <a:buNone/>
            </a:pPr>
            <a:endParaRPr lang="pl-PL" dirty="0" smtClean="0">
              <a:solidFill>
                <a:srgbClr val="00B050"/>
              </a:solidFill>
              <a:latin typeface="Century Schoolbook" pitchFamily="18" charset="0"/>
            </a:endParaRPr>
          </a:p>
          <a:p>
            <a:pPr algn="ctr">
              <a:buFont typeface="Wingdings" pitchFamily="2" charset="2"/>
              <a:buNone/>
            </a:pPr>
            <a:endParaRPr lang="pl-PL" dirty="0" smtClean="0">
              <a:solidFill>
                <a:srgbClr val="00B050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l-PL" dirty="0" smtClean="0">
                <a:solidFill>
                  <a:srgbClr val="00B050"/>
                </a:solidFill>
                <a:latin typeface="Century Schoolbook" pitchFamily="18" charset="0"/>
              </a:rPr>
              <a:t>ORAZ </a:t>
            </a:r>
            <a:r>
              <a:rPr lang="pl-PL" dirty="0">
                <a:solidFill>
                  <a:srgbClr val="00B050"/>
                </a:solidFill>
                <a:latin typeface="Century Schoolbook" pitchFamily="18" charset="0"/>
              </a:rPr>
              <a:t>WIELE INNYCH…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fd8d3be000e77304cdfc8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778784" cy="5245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44008" y="1457400"/>
            <a:ext cx="4499992" cy="5400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pl-PL" sz="44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Praca</a:t>
            </a:r>
          </a:p>
          <a:p>
            <a:pPr algn="ctr">
              <a:buFont typeface="Wingdings" pitchFamily="2" charset="2"/>
              <a:buNone/>
            </a:pPr>
            <a:r>
              <a:rPr lang="pl-PL" sz="44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wolontariusza </a:t>
            </a:r>
            <a:r>
              <a:rPr lang="pl-PL" sz="44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bez wątpienia jest trudna, ale jest PIĘKNA!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5108601" cy="5877272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4308475"/>
            <a:ext cx="8229600" cy="254952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pl-PL" sz="3600" b="1" i="1" dirty="0">
                <a:solidFill>
                  <a:srgbClr val="CC0000"/>
                </a:solidFill>
                <a:latin typeface="Century Schoolbook" pitchFamily="18" charset="0"/>
              </a:rPr>
              <a:t>Daje wiele energii, dodaje sił, pozwala uwierzyć w siebie, swoje możliwości, a także odkryć siebie </a:t>
            </a:r>
          </a:p>
          <a:p>
            <a:pPr algn="r">
              <a:buFont typeface="Wingdings" pitchFamily="2" charset="2"/>
              <a:buNone/>
            </a:pPr>
            <a:r>
              <a:rPr lang="pl-PL" sz="3600" b="1" i="1" dirty="0">
                <a:solidFill>
                  <a:srgbClr val="CC0000"/>
                </a:solidFill>
                <a:latin typeface="Century Schoolbook" pitchFamily="18" charset="0"/>
              </a:rPr>
              <a:t>i swoje wnętrze</a:t>
            </a:r>
            <a:r>
              <a:rPr lang="pl-PL" sz="3600" b="1" i="1" dirty="0">
                <a:solidFill>
                  <a:srgbClr val="CC0000"/>
                </a:solidFill>
              </a:rPr>
              <a:t>.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/>
          </a:p>
        </p:txBody>
      </p:sp>
      <p:pic>
        <p:nvPicPr>
          <p:cNvPr id="19460" name="Picture 4" descr="de3087b7001228f64a6c94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98915c6500132d024ce058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453336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260648"/>
            <a:ext cx="8820150" cy="5000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</a:rPr>
              <a:t>Pomoc innym daje nam świadomość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</a:rPr>
              <a:t>tego, </a:t>
            </a:r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" pitchFamily="18" charset="-18"/>
              </a:rPr>
              <a:t>że jesteśmy tu jeszcze potrzebni...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8" name="Picture 4" descr="article-dlaczego-ludzie-sa-niesmi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65778" cy="5409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udzie_wios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71609" cy="5444902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4941168"/>
            <a:ext cx="8353425" cy="1501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pl-PL" sz="4400" b="1" dirty="0">
                <a:solidFill>
                  <a:schemeClr val="bg1"/>
                </a:solidFill>
                <a:latin typeface="Adobe Garamond Pro Bold" pitchFamily="18" charset="-18"/>
              </a:rPr>
              <a:t>Czy zastanawiałeś się kiedyś, po co jesteś na tym świecie?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Krople_ludzie_szczury_3833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332656"/>
            <a:ext cx="8472239" cy="616530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b="1" i="1" dirty="0">
                <a:solidFill>
                  <a:srgbClr val="FFFF00"/>
                </a:solidFill>
              </a:rPr>
              <a:t>"</a:t>
            </a:r>
            <a:r>
              <a:rPr lang="pl-PL" sz="3000" b="1" i="1" dirty="0">
                <a:solidFill>
                  <a:srgbClr val="FFFF00"/>
                </a:solidFill>
                <a:latin typeface="Adobe Caslon Pro" pitchFamily="18" charset="-18"/>
              </a:rPr>
              <a:t>Człowiek jest wspaniałą istotą nie z powodu dóbr, które posiada, ale jego czynów. Nie ważne jest to co się ma, ale czym się dzieli z innymi."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  <a:p>
            <a:pPr>
              <a:buFont typeface="Wingdings" pitchFamily="2" charset="2"/>
              <a:buNone/>
            </a:pPr>
            <a:endParaRPr lang="pl-PL" dirty="0"/>
          </a:p>
          <a:p>
            <a:pPr>
              <a:buFont typeface="Wingdings" pitchFamily="2" charset="2"/>
              <a:buNone/>
            </a:pPr>
            <a:endParaRPr lang="pl-PL" dirty="0"/>
          </a:p>
          <a:p>
            <a:pPr>
              <a:buFont typeface="Wingdings" pitchFamily="2" charset="2"/>
              <a:buNone/>
            </a:pPr>
            <a:endParaRPr lang="pl-PL" b="1" dirty="0"/>
          </a:p>
          <a:p>
            <a:pPr>
              <a:buFont typeface="Wingdings" pitchFamily="2" charset="2"/>
              <a:buNone/>
            </a:pPr>
            <a:endParaRPr lang="pl-PL" b="1" dirty="0"/>
          </a:p>
          <a:p>
            <a:pPr>
              <a:buFont typeface="Wingdings" pitchFamily="2" charset="2"/>
              <a:buNone/>
            </a:pPr>
            <a:r>
              <a:rPr lang="pl-PL" b="1" dirty="0"/>
              <a:t>							</a:t>
            </a:r>
          </a:p>
          <a:p>
            <a:pPr>
              <a:buFont typeface="Wingdings" pitchFamily="2" charset="2"/>
              <a:buNone/>
            </a:pPr>
            <a:endParaRPr lang="pl-PL" b="1" dirty="0"/>
          </a:p>
          <a:p>
            <a:pPr>
              <a:buFont typeface="Wingdings" pitchFamily="2" charset="2"/>
              <a:buNone/>
            </a:pPr>
            <a:r>
              <a:rPr lang="pl-PL" b="1" dirty="0"/>
              <a:t>							- </a:t>
            </a:r>
            <a:r>
              <a:rPr lang="pl-PL" b="1" dirty="0">
                <a:solidFill>
                  <a:srgbClr val="FFFF00"/>
                </a:solidFill>
              </a:rPr>
              <a:t>Jan Paweł II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tu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3263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764704"/>
            <a:ext cx="3960440" cy="60932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pl-PL" sz="3800" b="1" dirty="0">
                <a:latin typeface="+mj-lt"/>
              </a:rPr>
              <a:t>  </a:t>
            </a:r>
            <a:r>
              <a:rPr lang="pl-PL" sz="3800" b="1" dirty="0">
                <a:solidFill>
                  <a:srgbClr val="FFFF00"/>
                </a:solidFill>
                <a:latin typeface="Adobe Caslon Pro" pitchFamily="18" charset="-18"/>
              </a:rPr>
              <a:t>Jeśli myślisz, że nie możesz nikomu pomóc, bo nie jesteś </a:t>
            </a:r>
            <a:r>
              <a:rPr lang="pl-PL" sz="3800" b="1" dirty="0" smtClean="0">
                <a:solidFill>
                  <a:srgbClr val="FFFF00"/>
                </a:solidFill>
                <a:latin typeface="Adobe Caslon Pro" pitchFamily="18" charset="-18"/>
              </a:rPr>
              <a:t>bogaty, </a:t>
            </a:r>
            <a:r>
              <a:rPr lang="pl-PL" sz="3800" b="1" dirty="0">
                <a:solidFill>
                  <a:srgbClr val="FFFF00"/>
                </a:solidFill>
                <a:latin typeface="Adobe Caslon Pro" pitchFamily="18" charset="-18"/>
              </a:rPr>
              <a:t>to jesteś w błędzie: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0"/>
            <a:ext cx="8229600" cy="23495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3600" b="1" i="1" dirty="0">
                <a:latin typeface="+mj-lt"/>
              </a:rPr>
              <a:t>"Posiadanie wielkiego serca nie ma nic wspólnego z wartością twojego konta bankowego. Każdy ma coś, co może dać innym."</a:t>
            </a:r>
            <a:r>
              <a:rPr lang="pl-PL" sz="3600" b="1" dirty="0">
                <a:latin typeface="+mj-lt"/>
              </a:rPr>
              <a:t> </a:t>
            </a:r>
          </a:p>
        </p:txBody>
      </p:sp>
      <p:pic>
        <p:nvPicPr>
          <p:cNvPr id="23556" name="Picture 4" descr="ludzie_podali_sobie_r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561262" cy="415131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1170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620688"/>
            <a:ext cx="8229600" cy="4525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b="1" dirty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Jesteś w błędzie, jeśli myślisz, że wolontariusz nie czerpie żadnych korzyści…</a:t>
            </a:r>
          </a:p>
          <a:p>
            <a:pPr algn="ctr">
              <a:buFont typeface="Wingdings" pitchFamily="2" charset="2"/>
              <a:buNone/>
            </a:pP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Obraz 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0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pl-PL" sz="2800" dirty="0" smtClean="0">
                <a:solidFill>
                  <a:schemeClr val="bg1"/>
                </a:solidFill>
                <a:latin typeface="Arial Black" pitchFamily="34" charset="0"/>
              </a:rPr>
              <a:t>Każdy,   kto   pomaga  z   potrzeby   serca i z własnej, nieprzymuszonej woli, otrzymuje naprawdę wiele!!! </a:t>
            </a:r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970c30cf002a36d24cdfc8f0"/>
          <p:cNvPicPr>
            <a:picLocks noChangeAspect="1" noChangeArrowheads="1"/>
          </p:cNvPicPr>
          <p:nvPr/>
        </p:nvPicPr>
        <p:blipFill>
          <a:blip r:embed="rId2" cstate="print"/>
          <a:srcRect l="64175" t="2430" r="3576" b="2818"/>
          <a:stretch>
            <a:fillRect/>
          </a:stretch>
        </p:blipFill>
        <p:spPr bwMode="auto">
          <a:xfrm>
            <a:off x="5868144" y="404664"/>
            <a:ext cx="2520280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11750" y="5892800"/>
            <a:ext cx="4032250" cy="96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4000" b="1"/>
              <a:t>PAMIĘTAJ, ŻE:</a:t>
            </a:r>
          </a:p>
        </p:txBody>
      </p:sp>
      <p:pic>
        <p:nvPicPr>
          <p:cNvPr id="6" name="Picture 4" descr="970c30cf002a36d24cdfc8f0"/>
          <p:cNvPicPr>
            <a:picLocks noChangeAspect="1" noChangeArrowheads="1"/>
          </p:cNvPicPr>
          <p:nvPr/>
        </p:nvPicPr>
        <p:blipFill>
          <a:blip r:embed="rId2" cstate="print"/>
          <a:srcRect l="31568" t="2818" r="35825" b="2430"/>
          <a:stretch>
            <a:fillRect/>
          </a:stretch>
        </p:blipFill>
        <p:spPr bwMode="auto">
          <a:xfrm>
            <a:off x="3131840" y="404664"/>
            <a:ext cx="2548193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970c30cf002a36d24cdfc8f0"/>
          <p:cNvPicPr>
            <a:picLocks noChangeAspect="1" noChangeArrowheads="1"/>
          </p:cNvPicPr>
          <p:nvPr/>
        </p:nvPicPr>
        <p:blipFill>
          <a:blip r:embed="rId2" cstate="print"/>
          <a:srcRect l="2179" t="2430" r="68900" b="2818"/>
          <a:stretch>
            <a:fillRect/>
          </a:stretch>
        </p:blipFill>
        <p:spPr bwMode="auto">
          <a:xfrm>
            <a:off x="655654" y="404664"/>
            <a:ext cx="2260162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2124075" y="5561013"/>
            <a:ext cx="10944225" cy="2592387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pl-PL" b="1" dirty="0">
                <a:latin typeface="+mj-lt"/>
              </a:rPr>
              <a:t>Jeśli masz chęć zrobienia czegoś dobrego,</a:t>
            </a:r>
          </a:p>
          <a:p>
            <a:pPr algn="r">
              <a:buFont typeface="Wingdings" pitchFamily="2" charset="2"/>
              <a:buNone/>
            </a:pPr>
            <a:r>
              <a:rPr lang="pl-PL" b="1" dirty="0">
                <a:latin typeface="+mj-lt"/>
              </a:rPr>
              <a:t> pożytecznego…</a:t>
            </a:r>
          </a:p>
        </p:txBody>
      </p:sp>
      <p:pic>
        <p:nvPicPr>
          <p:cNvPr id="27655" name="Picture 7" descr="DSCF4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199834" cy="4801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SC00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764704"/>
            <a:ext cx="9144000" cy="170021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Jeżeli chcesz nawiązać nowe znajomości, zawrzeć nowe kontakty…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Obraz 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3722279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 rot="19171472">
            <a:off x="-13195" y="1533204"/>
            <a:ext cx="8150801" cy="2446622"/>
          </a:xfrm>
        </p:spPr>
        <p:txBody>
          <a:bodyPr>
            <a:scene3d>
              <a:camera prst="isometricOffAxis2Left"/>
              <a:lightRig rig="threePt" dir="t"/>
            </a:scene3d>
            <a:sp3d extrusionH="57150" prstMaterial="dkEdge">
              <a:bevelT w="0" h="25400" prst="softRound"/>
              <a:bevelB w="139700" h="38100" prst="relaxedInset"/>
              <a:extrusionClr>
                <a:srgbClr val="FFC000"/>
              </a:extrusionClr>
            </a:sp3d>
          </a:bodyPr>
          <a:lstStyle/>
          <a:p>
            <a:pPr>
              <a:buFont typeface="Wingdings" pitchFamily="2" charset="2"/>
              <a:buNone/>
            </a:pPr>
            <a:r>
              <a:rPr lang="pl-PL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st="29997" dir="5400000" sy="-100000" algn="bl" rotWithShape="0"/>
                </a:effectLst>
              </a:rPr>
              <a:t>Jeśli chcesz się spełnić</a:t>
            </a:r>
            <a:r>
              <a:rPr lang="pl-PL" sz="4400" b="1" dirty="0">
                <a:solidFill>
                  <a:schemeClr val="accent2"/>
                </a:solidFill>
              </a:rPr>
              <a:t>…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Obraz 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584" y="3933056"/>
            <a:ext cx="7740352" cy="1901428"/>
          </a:xfrm>
        </p:spPr>
        <p:txBody>
          <a:bodyPr>
            <a:prstTxWarp prst="textArchDow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pl-PL" sz="4400" b="1" dirty="0">
                <a:ln w="11430"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Chcesz dać siebie innym…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617485_nic-nie-ma-takiej-sily-jak-splecione-dlo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6594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0"/>
            <a:ext cx="8229600" cy="15573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dobe Garamond Pro Bold" pitchFamily="18" charset="-18"/>
              </a:rPr>
              <a:t>Czy kiedykolwiek czułeś się niepotrzebny?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zkoła\Desktop\wolontari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" y="4690"/>
            <a:ext cx="9137747" cy="685331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 rot="377641">
            <a:off x="223290" y="986147"/>
            <a:ext cx="8229600" cy="4525962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prstTxWarp prst="textArchUp">
              <a:avLst/>
            </a:prstTxWarp>
            <a:scene3d>
              <a:camera prst="orthographicFront"/>
              <a:lightRig rig="brightRoom" dir="t"/>
            </a:scene3d>
            <a:sp3d extrusionH="190500" contourW="6350" prstMaterial="metal">
              <a:bevelT w="120650" h="177800" prst="angle"/>
              <a:bevelB w="222250" h="158750"/>
              <a:extrusionClr>
                <a:srgbClr val="FF0000"/>
              </a:extrusionClr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pl-PL" sz="4000" b="1" cap="all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….po prostu DOŁĄCZ DO NAS!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4941590" cy="494159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99792" y="404664"/>
            <a:ext cx="5472608" cy="3240360"/>
          </a:xfr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>
            <a:prstTxWarp prst="textWave4">
              <a:avLst/>
            </a:prstTxWarp>
            <a:normAutofit/>
            <a:scene3d>
              <a:camera prst="orthographicFront"/>
              <a:lightRig rig="sunset" dir="t">
                <a:rot lat="0" lon="0" rev="1200000"/>
              </a:lightRig>
            </a:scene3d>
            <a:sp3d extrusionH="57150" prstMaterial="dkEdge">
              <a:bevelT w="31750" h="57150"/>
              <a:bevelB w="114300" h="38100"/>
            </a:sp3d>
          </a:bodyPr>
          <a:lstStyle/>
          <a:p>
            <a:pPr>
              <a:buFont typeface="Wingdings" pitchFamily="2" charset="2"/>
              <a:buNone/>
            </a:pPr>
            <a:r>
              <a:rPr lang="pl-PL" sz="3600" dirty="0">
                <a:gradFill flip="none" rotWithShape="1">
                  <a:gsLst>
                    <a:gs pos="44000">
                      <a:srgbClr val="FFFF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</a:rPr>
              <a:t>    </a:t>
            </a:r>
            <a:r>
              <a:rPr lang="pl-PL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44000">
                      <a:srgbClr val="FFFF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ZOSTAŃ                  </a:t>
            </a:r>
            <a:r>
              <a:rPr lang="pl-PL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44000">
                      <a:srgbClr val="FFFF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WOLONTARIUSZEM</a:t>
            </a:r>
            <a:r>
              <a:rPr lang="pl-PL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44000">
                      <a:srgbClr val="FFFF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</a:rPr>
              <a:t>!!!</a:t>
            </a:r>
            <a:endParaRPr lang="pl-PL" sz="3600" b="1" i="1" dirty="0">
              <a:gradFill flip="none" rotWithShape="1">
                <a:gsLst>
                  <a:gs pos="44000">
                    <a:srgbClr val="FFFF00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logo_nasze"/>
          <p:cNvPicPr>
            <a:picLocks noChangeAspect="1" noChangeArrowheads="1"/>
          </p:cNvPicPr>
          <p:nvPr/>
        </p:nvPicPr>
        <p:blipFill>
          <a:blip r:embed="rId2" cstate="print"/>
          <a:srcRect l="2146" t="118" r="2353" b="6932"/>
          <a:stretch>
            <a:fillRect/>
          </a:stretch>
        </p:blipFill>
        <p:spPr bwMode="auto">
          <a:xfrm>
            <a:off x="1835696" y="1340768"/>
            <a:ext cx="5372019" cy="515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0"/>
            <a:ext cx="8229600" cy="3212976"/>
          </a:xfrm>
        </p:spPr>
        <p:txBody>
          <a:bodyPr>
            <a:prstTxWarp prst="textButtonPour">
              <a:avLst>
                <a:gd name="adj1" fmla="val 11738400"/>
                <a:gd name="adj2" fmla="val 58089"/>
              </a:avLst>
            </a:prstTxWarp>
            <a:scene3d>
              <a:camera prst="orthographicFront"/>
              <a:lightRig rig="morning" dir="t"/>
            </a:scene3d>
            <a:sp3d extrusionH="57150" contourW="12700" prstMaterial="dkEdge">
              <a:bevelT w="152400" h="38100"/>
              <a:bevelB w="209550" h="38100"/>
              <a:contourClr>
                <a:srgbClr val="FF0000"/>
              </a:contour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pl-PL" sz="4400" b="1" i="1" dirty="0">
                <a:ln cmpd="dbl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PAMIĘTAJ, ŻE JESTEŚ POTRZEBNY!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ak_sie_bawia_ludzie_wtedy_kie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380820" cy="5904656"/>
          </a:xfrm>
          <a:prstGeom prst="round2Same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35696" y="188913"/>
            <a:ext cx="6789192" cy="4032175"/>
          </a:xfrm>
        </p:spPr>
        <p:txBody>
          <a:bodyPr>
            <a:prstTxWarp prst="textCascadeUp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pl-PL" sz="4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dobe Caslon Pro" pitchFamily="18" charset="-18"/>
              </a:rPr>
              <a:t>A może </a:t>
            </a:r>
            <a:r>
              <a:rPr lang="pl-PL" sz="4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dobe Caslon Pro" pitchFamily="18" charset="-18"/>
              </a:rPr>
              <a:t>chciałbyś komuś pomóc, ale nie wiesz jak...?</a:t>
            </a:r>
            <a:endParaRPr lang="pl-PL" sz="4400" b="1" dirty="0">
              <a:solidFill>
                <a:srgbClr val="002060"/>
              </a:solidFill>
              <a:latin typeface="Adobe Caslon Pro" pitchFamily="18" charset="-18"/>
            </a:endParaRP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0090628184205617_1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0880">
            <a:off x="539552" y="332656"/>
            <a:ext cx="4354246" cy="61653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88024" y="548680"/>
            <a:ext cx="4355976" cy="5805264"/>
          </a:xfrm>
        </p:spPr>
        <p:txBody>
          <a:bodyPr>
            <a:prstTxWarp prst="textPlain">
              <a:avLst>
                <a:gd name="adj" fmla="val 52881"/>
              </a:avLst>
            </a:prstTxWarp>
            <a:normAutofit/>
            <a:scene3d>
              <a:camera prst="orthographicFront"/>
              <a:lightRig rig="threePt" dir="t"/>
            </a:scene3d>
            <a:sp3d extrusionH="57150" prstMaterial="dkEdge">
              <a:bevelT w="120650" h="38100"/>
              <a:bevelB w="82550" h="38100"/>
              <a:extrusionClr>
                <a:schemeClr val="bg2"/>
              </a:extrusionClr>
            </a:sp3d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l-PL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jednak </a:t>
            </a:r>
            <a:r>
              <a:rPr lang="pl-PL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</a:t>
            </a:r>
            <a:r>
              <a:rPr lang="pl-PL" sz="4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sercu </a:t>
            </a:r>
            <a:endParaRPr lang="pl-PL" sz="44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l-PL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czujesz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l-PL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potrzebę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l-PL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l-PL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omagania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l-PL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4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innym</a:t>
            </a:r>
            <a:r>
              <a:rPr lang="pl-PL" sz="4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4048" y="836712"/>
            <a:ext cx="3960440" cy="460851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pl-PL" sz="3600" b="1" dirty="0">
                <a:ln>
                  <a:solidFill>
                    <a:srgbClr val="E96333"/>
                  </a:solidFill>
                </a:ln>
                <a:latin typeface="Century Schoolbook" pitchFamily="18" charset="0"/>
                <a:cs typeface="Arial" pitchFamily="34" charset="0"/>
              </a:rPr>
              <a:t>Jeśli te pytania dotyczą Ciebie, to mamy dla Ciebie rewelacyjne rozwiązanie!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5257800" cy="4456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udzie-wokolo-czarnego-drzew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88913"/>
            <a:ext cx="8229600" cy="452596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pl-P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Oznacza to, że zostanie WOLONTARIUSZEM </a:t>
            </a:r>
            <a:r>
              <a:rPr lang="pl-PL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 </a:t>
            </a:r>
            <a:r>
              <a:rPr lang="pl-P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DLA CIEBIE IDEALNE WYJŚCIE Z SYTUACJI! </a:t>
            </a:r>
            <a:r>
              <a:rPr lang="pl-P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/>
          </a:p>
        </p:txBody>
      </p:sp>
      <p:pic>
        <p:nvPicPr>
          <p:cNvPr id="7173" name="Picture 5" descr="raz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udzie_podczas_pracy_-_zdjecia_35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78422" cy="5908789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584" y="980728"/>
            <a:ext cx="7474024" cy="424844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3600" b="1" dirty="0">
                <a:latin typeface="+mj-lt"/>
              </a:rPr>
              <a:t>  </a:t>
            </a:r>
            <a:r>
              <a:rPr lang="pl-PL" sz="36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Skoro już wiemy, co powinieneś teraz zrobić, to powiemy Ci kilka słów jak możesz </a:t>
            </a:r>
          </a:p>
          <a:p>
            <a:pPr>
              <a:buFont typeface="Wingdings" pitchFamily="2" charset="2"/>
              <a:buNone/>
            </a:pPr>
            <a:r>
              <a:rPr lang="pl-PL" sz="36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+mj-lt"/>
              </a:rPr>
              <a:t>   zacząć działać!</a:t>
            </a: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500</TotalTime>
  <Words>349</Words>
  <Application>Microsoft Office PowerPoint</Application>
  <PresentationFormat>Pokaz na ekranie (4:3)</PresentationFormat>
  <Paragraphs>58</Paragraphs>
  <Slides>32</Slides>
  <Notes>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Kapitał</vt:lpstr>
      <vt:lpstr>“Człowiek  tyle  jest  wart  ile może   dać drugiemu człowiekowi”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Company>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“Człowiek tyle jest wart ile może        dać drugiemu człowiekowi”</dc:title>
  <dc:creator>aa</dc:creator>
  <cp:lastModifiedBy>Sylwia</cp:lastModifiedBy>
  <cp:revision>34</cp:revision>
  <dcterms:created xsi:type="dcterms:W3CDTF">2011-03-19T23:07:43Z</dcterms:created>
  <dcterms:modified xsi:type="dcterms:W3CDTF">2011-03-24T07:38:59Z</dcterms:modified>
</cp:coreProperties>
</file>